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954838" cy="9240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61" d="100"/>
          <a:sy n="61" d="100"/>
        </p:scale>
        <p:origin x="14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D2BAC-4AC1-4AC8-B837-3C300AF01D6D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E4306-ABDC-4477-B183-ED5451A5B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519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D2BAC-4AC1-4AC8-B837-3C300AF01D6D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E4306-ABDC-4477-B183-ED5451A5B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090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D2BAC-4AC1-4AC8-B837-3C300AF01D6D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E4306-ABDC-4477-B183-ED5451A5B2D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6430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D2BAC-4AC1-4AC8-B837-3C300AF01D6D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E4306-ABDC-4477-B183-ED5451A5B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3540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D2BAC-4AC1-4AC8-B837-3C300AF01D6D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E4306-ABDC-4477-B183-ED5451A5B2D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301552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D2BAC-4AC1-4AC8-B837-3C300AF01D6D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E4306-ABDC-4477-B183-ED5451A5B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585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D2BAC-4AC1-4AC8-B837-3C300AF01D6D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E4306-ABDC-4477-B183-ED5451A5B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5058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D2BAC-4AC1-4AC8-B837-3C300AF01D6D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E4306-ABDC-4477-B183-ED5451A5B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520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D2BAC-4AC1-4AC8-B837-3C300AF01D6D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E4306-ABDC-4477-B183-ED5451A5B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57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D2BAC-4AC1-4AC8-B837-3C300AF01D6D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E4306-ABDC-4477-B183-ED5451A5B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035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D2BAC-4AC1-4AC8-B837-3C300AF01D6D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E4306-ABDC-4477-B183-ED5451A5B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81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D2BAC-4AC1-4AC8-B837-3C300AF01D6D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E4306-ABDC-4477-B183-ED5451A5B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17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D2BAC-4AC1-4AC8-B837-3C300AF01D6D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E4306-ABDC-4477-B183-ED5451A5B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686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D2BAC-4AC1-4AC8-B837-3C300AF01D6D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E4306-ABDC-4477-B183-ED5451A5B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752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D2BAC-4AC1-4AC8-B837-3C300AF01D6D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E4306-ABDC-4477-B183-ED5451A5B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008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D2BAC-4AC1-4AC8-B837-3C300AF01D6D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E4306-ABDC-4477-B183-ED5451A5B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660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D2BAC-4AC1-4AC8-B837-3C300AF01D6D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DFE4306-ABDC-4477-B183-ED5451A5B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617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FE5AD-91E7-431F-84F4-1BC84892A2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035" y="2420126"/>
            <a:ext cx="5825202" cy="1234727"/>
          </a:xfrm>
        </p:spPr>
        <p:txBody>
          <a:bodyPr/>
          <a:lstStyle/>
          <a:p>
            <a:r>
              <a:rPr lang="en-US" sz="4400" dirty="0"/>
              <a:t>Growing Young:</a:t>
            </a:r>
            <a:br>
              <a:rPr lang="en-US" sz="4400" dirty="0"/>
            </a:br>
            <a:r>
              <a:rPr lang="en-US" sz="4400" dirty="0"/>
              <a:t>Chapter 5</a:t>
            </a:r>
            <a:br>
              <a:rPr lang="en-US" sz="4400" dirty="0"/>
            </a:br>
            <a:r>
              <a:rPr lang="en-US" sz="4400" dirty="0"/>
              <a:t>Fuel a Warm Community</a:t>
            </a:r>
          </a:p>
        </p:txBody>
      </p:sp>
      <p:pic>
        <p:nvPicPr>
          <p:cNvPr id="6" name="Picture 2" descr="Image result for fuller youth institute growing young core commitments">
            <a:extLst>
              <a:ext uri="{FF2B5EF4-FFF2-40B4-BE49-F238E27FC236}">
                <a16:creationId xmlns:a16="http://schemas.microsoft.com/office/drawing/2014/main" id="{2B8F676A-1BC8-42CC-AA22-680DF97CBD7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88" b="5036"/>
          <a:stretch/>
        </p:blipFill>
        <p:spPr bwMode="auto">
          <a:xfrm>
            <a:off x="328787" y="3216166"/>
            <a:ext cx="5201234" cy="3820510"/>
          </a:xfrm>
          <a:custGeom>
            <a:avLst/>
            <a:gdLst/>
            <a:ahLst/>
            <a:cxnLst/>
            <a:rect l="l" t="t" r="r" b="b"/>
            <a:pathLst>
              <a:path w="8274669" h="3635025">
                <a:moveTo>
                  <a:pt x="540554" y="0"/>
                </a:moveTo>
                <a:lnTo>
                  <a:pt x="8274669" y="0"/>
                </a:lnTo>
                <a:lnTo>
                  <a:pt x="8274669" y="3635025"/>
                </a:lnTo>
                <a:lnTo>
                  <a:pt x="0" y="3635025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450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313D421-239E-4B59-98E5-C9EDA8182353}"/>
              </a:ext>
            </a:extLst>
          </p:cNvPr>
          <p:cNvSpPr txBox="1"/>
          <p:nvPr/>
        </p:nvSpPr>
        <p:spPr>
          <a:xfrm flipH="1">
            <a:off x="1335418" y="2274838"/>
            <a:ext cx="547167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solidFill>
                  <a:schemeClr val="accent2">
                    <a:lumMod val="75000"/>
                  </a:schemeClr>
                </a:solidFill>
              </a:rPr>
              <a:t>Warm is the new cool! </a:t>
            </a:r>
          </a:p>
        </p:txBody>
      </p:sp>
    </p:spTree>
    <p:extLst>
      <p:ext uri="{BB962C8B-B14F-4D97-AF65-F5344CB8AC3E}">
        <p14:creationId xmlns:p14="http://schemas.microsoft.com/office/powerpoint/2010/main" val="985121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518A7F4-63A3-46EC-BF70-19A918D80CEB}"/>
              </a:ext>
            </a:extLst>
          </p:cNvPr>
          <p:cNvSpPr txBox="1"/>
          <p:nvPr/>
        </p:nvSpPr>
        <p:spPr>
          <a:xfrm>
            <a:off x="119743" y="2136338"/>
            <a:ext cx="7609113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5400" b="1" dirty="0">
                <a:solidFill>
                  <a:schemeClr val="accent2">
                    <a:lumMod val="75000"/>
                  </a:schemeClr>
                </a:solidFill>
              </a:rPr>
              <a:t>Personal Relationships = Involvement for </a:t>
            </a:r>
          </a:p>
          <a:p>
            <a:pPr algn="ctr"/>
            <a:r>
              <a:rPr lang="en-US" sz="5400" b="1" dirty="0">
                <a:solidFill>
                  <a:schemeClr val="accent2">
                    <a:lumMod val="75000"/>
                  </a:schemeClr>
                </a:solidFill>
              </a:rPr>
              <a:t>19-23 year olds. </a:t>
            </a:r>
          </a:p>
        </p:txBody>
      </p:sp>
    </p:spTree>
    <p:extLst>
      <p:ext uri="{BB962C8B-B14F-4D97-AF65-F5344CB8AC3E}">
        <p14:creationId xmlns:p14="http://schemas.microsoft.com/office/powerpoint/2010/main" val="980590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344CD96-B502-4010-84B2-D4A6A58ED185}"/>
              </a:ext>
            </a:extLst>
          </p:cNvPr>
          <p:cNvSpPr txBox="1"/>
          <p:nvPr/>
        </p:nvSpPr>
        <p:spPr>
          <a:xfrm>
            <a:off x="555171" y="2169090"/>
            <a:ext cx="7391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DNA of a church family is its warmth.</a:t>
            </a:r>
            <a:endParaRPr lang="en-US" sz="5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474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66777BD-B7DF-4EC4-BDF7-8842466CEFAB}"/>
              </a:ext>
            </a:extLst>
          </p:cNvPr>
          <p:cNvSpPr txBox="1"/>
          <p:nvPr/>
        </p:nvSpPr>
        <p:spPr>
          <a:xfrm>
            <a:off x="486820" y="960685"/>
            <a:ext cx="7811017" cy="5488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Ideas for Action: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Take Your Congregation’s Relational Temperature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Help Newcomers Land Smoothly and Soon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 a 5:1 Ratio of Adults to Young People 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Multigenerational Worship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Family Room Worship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Tiny Churches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On-ramps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 Graduates</a:t>
            </a:r>
          </a:p>
          <a:p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4800" b="1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WARMTH CAN BE SLOW</a:t>
            </a:r>
            <a:endParaRPr lang="en-US" sz="48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0440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229</TotalTime>
  <Words>75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Trebuchet MS</vt:lpstr>
      <vt:lpstr>Wingdings 3</vt:lpstr>
      <vt:lpstr>Facet</vt:lpstr>
      <vt:lpstr>Growing Young: Chapter 5 Fuel a Warm Community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Growing Young Fuel a Warm Community</dc:title>
  <dc:creator>Parish Administrator</dc:creator>
  <cp:lastModifiedBy>Parish Administrator</cp:lastModifiedBy>
  <cp:revision>9</cp:revision>
  <cp:lastPrinted>2021-04-12T18:56:50Z</cp:lastPrinted>
  <dcterms:created xsi:type="dcterms:W3CDTF">2021-04-11T02:21:34Z</dcterms:created>
  <dcterms:modified xsi:type="dcterms:W3CDTF">2021-04-16T00:38:44Z</dcterms:modified>
</cp:coreProperties>
</file>