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64" r:id="rId4"/>
    <p:sldId id="265" r:id="rId5"/>
    <p:sldId id="266" r:id="rId6"/>
    <p:sldId id="267" r:id="rId7"/>
    <p:sldId id="268" r:id="rId8"/>
    <p:sldId id="269" r:id="rId9"/>
    <p:sldId id="270" r:id="rId10"/>
    <p:sldId id="272" r:id="rId11"/>
    <p:sldId id="271" r:id="rId12"/>
    <p:sldId id="273" r:id="rId13"/>
    <p:sldId id="274" r:id="rId14"/>
    <p:sldId id="284" r:id="rId15"/>
    <p:sldId id="281"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32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10/26/17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899615"/>
          </a:xfrm>
        </p:spPr>
        <p:txBody>
          <a:bodyPr>
            <a:normAutofit/>
          </a:bodyPr>
          <a:lstStyle/>
          <a:p>
            <a:r>
              <a:rPr lang="en-US" dirty="0" smtClean="0"/>
              <a:t>Luther’s thought, </a:t>
            </a:r>
            <a:br>
              <a:rPr lang="en-US" dirty="0" smtClean="0"/>
            </a:br>
            <a:r>
              <a:rPr lang="en-US" dirty="0" smtClean="0"/>
              <a:t>Our Times</a:t>
            </a:r>
            <a:endParaRPr lang="en-US" dirty="0"/>
          </a:p>
        </p:txBody>
      </p:sp>
      <p:sp>
        <p:nvSpPr>
          <p:cNvPr id="3" name="Subtitle 2"/>
          <p:cNvSpPr>
            <a:spLocks noGrp="1"/>
          </p:cNvSpPr>
          <p:nvPr>
            <p:ph type="subTitle" idx="1"/>
          </p:nvPr>
        </p:nvSpPr>
        <p:spPr>
          <a:xfrm>
            <a:off x="1751012" y="3039762"/>
            <a:ext cx="8689976" cy="2218037"/>
          </a:xfrm>
        </p:spPr>
        <p:txBody>
          <a:bodyPr>
            <a:noAutofit/>
          </a:bodyPr>
          <a:lstStyle/>
          <a:p>
            <a:r>
              <a:rPr lang="en-US" sz="4000" b="1" cap="small" dirty="0" smtClean="0"/>
              <a:t>Practical Applications of Reformation Theology For Preaching</a:t>
            </a:r>
            <a:endParaRPr lang="en-US" sz="4000" b="1" cap="small" dirty="0"/>
          </a:p>
        </p:txBody>
      </p:sp>
    </p:spTree>
    <p:extLst>
      <p:ext uri="{BB962C8B-B14F-4D97-AF65-F5344CB8AC3E}">
        <p14:creationId xmlns:p14="http://schemas.microsoft.com/office/powerpoint/2010/main" val="3413859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Simul </a:t>
            </a:r>
            <a:r>
              <a:rPr lang="en-US" sz="5400" dirty="0" err="1" smtClean="0"/>
              <a:t>iustis</a:t>
            </a:r>
            <a:r>
              <a:rPr lang="en-US" sz="5400" dirty="0" smtClean="0"/>
              <a:t> et </a:t>
            </a:r>
            <a:r>
              <a:rPr lang="en-US" sz="5400" dirty="0" err="1" smtClean="0"/>
              <a:t>peccator</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4400" cap="none" dirty="0" smtClean="0"/>
              <a:t>We are at the same time:</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A Saint, who eagerly does God’s will</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A Sinner, who eagerly rejects God’s will</a:t>
            </a:r>
          </a:p>
        </p:txBody>
      </p:sp>
    </p:spTree>
    <p:extLst>
      <p:ext uri="{BB962C8B-B14F-4D97-AF65-F5344CB8AC3E}">
        <p14:creationId xmlns:p14="http://schemas.microsoft.com/office/powerpoint/2010/main" val="21501434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Simul </a:t>
            </a:r>
            <a:r>
              <a:rPr lang="en-US" sz="5400" dirty="0" err="1" smtClean="0"/>
              <a:t>iustus</a:t>
            </a:r>
            <a:r>
              <a:rPr lang="en-US" sz="5400" dirty="0" smtClean="0"/>
              <a:t> et </a:t>
            </a:r>
            <a:r>
              <a:rPr lang="en-US" sz="5400" dirty="0" err="1" smtClean="0"/>
              <a:t>peccator</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3200" b="1" cap="none" dirty="0" smtClean="0"/>
              <a:t>From </a:t>
            </a:r>
            <a:r>
              <a:rPr lang="en-US" sz="3200" b="1" i="1" cap="none" dirty="0" smtClean="0"/>
              <a:t>The Small Catechism, “</a:t>
            </a:r>
            <a:r>
              <a:rPr lang="en-US" sz="3200" b="1" cap="none" dirty="0" smtClean="0"/>
              <a:t>Baptism,” Question IV</a:t>
            </a:r>
          </a:p>
          <a:p>
            <a:pPr marL="0" indent="0">
              <a:lnSpc>
                <a:spcPct val="100000"/>
              </a:lnSpc>
              <a:spcBef>
                <a:spcPts val="0"/>
              </a:spcBef>
              <a:buNone/>
            </a:pPr>
            <a:r>
              <a:rPr lang="en-US" sz="3200" i="1" cap="none" dirty="0" smtClean="0"/>
              <a:t>What then is the significance of such a baptism with water?</a:t>
            </a:r>
          </a:p>
          <a:p>
            <a:pPr marL="0" indent="0">
              <a:lnSpc>
                <a:spcPct val="100000"/>
              </a:lnSpc>
              <a:spcBef>
                <a:spcPts val="0"/>
              </a:spcBef>
              <a:buNone/>
            </a:pPr>
            <a:r>
              <a:rPr lang="en-US" sz="3200" cap="none" dirty="0" smtClean="0"/>
              <a:t>It signifies that the old person in us with all sins and evil desires is to be drowned and die through daily sorrow for sin and through repentance, and on the other that daily a new person is to come forth and rise up to live before God in righteousness and purity forever.</a:t>
            </a:r>
          </a:p>
        </p:txBody>
      </p:sp>
    </p:spTree>
    <p:extLst>
      <p:ext uri="{BB962C8B-B14F-4D97-AF65-F5344CB8AC3E}">
        <p14:creationId xmlns:p14="http://schemas.microsoft.com/office/powerpoint/2010/main" val="31816571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Simul </a:t>
            </a:r>
            <a:r>
              <a:rPr lang="en-US" sz="5400" dirty="0" err="1" smtClean="0"/>
              <a:t>iustis</a:t>
            </a:r>
            <a:r>
              <a:rPr lang="en-US" sz="5400" dirty="0" smtClean="0"/>
              <a:t> et </a:t>
            </a:r>
            <a:r>
              <a:rPr lang="en-US" sz="5400" dirty="0" err="1" smtClean="0"/>
              <a:t>peccator</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4400" cap="none" dirty="0" smtClean="0"/>
              <a:t>We are broken and whole at the same time.</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Though we sin, God lives in and through us.</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God shows up in our lives each and every day.</a:t>
            </a:r>
          </a:p>
        </p:txBody>
      </p:sp>
    </p:spTree>
    <p:extLst>
      <p:ext uri="{BB962C8B-B14F-4D97-AF65-F5344CB8AC3E}">
        <p14:creationId xmlns:p14="http://schemas.microsoft.com/office/powerpoint/2010/main" val="1009037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The God Who Shows Up</a:t>
            </a:r>
            <a:endParaRPr lang="en-US" sz="5400" dirty="0"/>
          </a:p>
        </p:txBody>
      </p:sp>
      <p:sp>
        <p:nvSpPr>
          <p:cNvPr id="3" name="Content Placeholder 2"/>
          <p:cNvSpPr>
            <a:spLocks noGrp="1"/>
          </p:cNvSpPr>
          <p:nvPr>
            <p:ph sz="quarter" idx="13"/>
          </p:nvPr>
        </p:nvSpPr>
        <p:spPr>
          <a:xfrm>
            <a:off x="913774" y="1828800"/>
            <a:ext cx="10363826" cy="4880788"/>
          </a:xfrm>
        </p:spPr>
        <p:txBody>
          <a:bodyPr>
            <a:noAutofit/>
          </a:bodyPr>
          <a:lstStyle/>
          <a:p>
            <a:pPr marL="0" indent="0">
              <a:lnSpc>
                <a:spcPct val="100000"/>
              </a:lnSpc>
              <a:spcBef>
                <a:spcPts val="0"/>
              </a:spcBef>
              <a:buNone/>
            </a:pPr>
            <a:r>
              <a:rPr lang="en-US" sz="4400" cap="none" dirty="0" smtClean="0"/>
              <a:t>In individual lives</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In congregations</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In our neighborhoods</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In the world</a:t>
            </a:r>
          </a:p>
        </p:txBody>
      </p:sp>
    </p:spTree>
    <p:extLst>
      <p:ext uri="{BB962C8B-B14F-4D97-AF65-F5344CB8AC3E}">
        <p14:creationId xmlns:p14="http://schemas.microsoft.com/office/powerpoint/2010/main" val="2224509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Freed to live for others</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4400" cap="none" dirty="0" smtClean="0"/>
              <a:t>God is with us in this life.</a:t>
            </a:r>
          </a:p>
          <a:p>
            <a:pPr marL="0" indent="0">
              <a:lnSpc>
                <a:spcPct val="100000"/>
              </a:lnSpc>
              <a:spcBef>
                <a:spcPts val="0"/>
              </a:spcBef>
              <a:buNone/>
            </a:pPr>
            <a:r>
              <a:rPr lang="en-US" sz="4400" cap="none" dirty="0" smtClean="0"/>
              <a:t>God will bring us to the life to come.</a:t>
            </a:r>
          </a:p>
          <a:p>
            <a:pPr marL="0" indent="0">
              <a:lnSpc>
                <a:spcPct val="100000"/>
              </a:lnSpc>
              <a:spcBef>
                <a:spcPts val="0"/>
              </a:spcBef>
              <a:buNone/>
            </a:pPr>
            <a:r>
              <a:rPr lang="en-US" sz="4400" cap="none" dirty="0" smtClean="0"/>
              <a:t>We do not need to worry about ourselves.</a:t>
            </a:r>
          </a:p>
          <a:p>
            <a:pPr marL="0" indent="0">
              <a:lnSpc>
                <a:spcPct val="100000"/>
              </a:lnSpc>
              <a:spcBef>
                <a:spcPts val="0"/>
              </a:spcBef>
              <a:buNone/>
            </a:pPr>
            <a:r>
              <a:rPr lang="en-US" sz="4400" cap="none" dirty="0" smtClean="0"/>
              <a:t>We can devote ourselves to the needs of others.</a:t>
            </a:r>
          </a:p>
        </p:txBody>
      </p:sp>
    </p:spTree>
    <p:extLst>
      <p:ext uri="{BB962C8B-B14F-4D97-AF65-F5344CB8AC3E}">
        <p14:creationId xmlns:p14="http://schemas.microsoft.com/office/powerpoint/2010/main" val="11769819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Implications for preaching</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4400" cap="none" dirty="0" smtClean="0"/>
              <a:t>Every person’s life is a parable</a:t>
            </a:r>
          </a:p>
          <a:p>
            <a:pPr marL="0" indent="0">
              <a:lnSpc>
                <a:spcPct val="100000"/>
              </a:lnSpc>
              <a:spcBef>
                <a:spcPts val="0"/>
              </a:spcBef>
              <a:buNone/>
            </a:pPr>
            <a:endParaRPr lang="en-US" sz="4400" cap="none" dirty="0"/>
          </a:p>
          <a:p>
            <a:pPr marL="0" indent="0">
              <a:lnSpc>
                <a:spcPct val="100000"/>
              </a:lnSpc>
              <a:spcBef>
                <a:spcPts val="0"/>
              </a:spcBef>
              <a:buNone/>
            </a:pPr>
            <a:r>
              <a:rPr lang="en-US" sz="4400" cap="none" dirty="0" smtClean="0"/>
              <a:t>The law is used to help us say “no” to the sinner so that God’s “yes” may be seen in our lives</a:t>
            </a:r>
            <a:endParaRPr lang="en-US" sz="4400" cap="none" dirty="0"/>
          </a:p>
        </p:txBody>
      </p:sp>
    </p:spTree>
    <p:extLst>
      <p:ext uri="{BB962C8B-B14F-4D97-AF65-F5344CB8AC3E}">
        <p14:creationId xmlns:p14="http://schemas.microsoft.com/office/powerpoint/2010/main" val="552981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The God Who Shows Up</a:t>
            </a:r>
            <a:endParaRPr lang="en-US" sz="5400" dirty="0"/>
          </a:p>
        </p:txBody>
      </p:sp>
      <p:sp>
        <p:nvSpPr>
          <p:cNvPr id="3" name="Content Placeholder 2"/>
          <p:cNvSpPr>
            <a:spLocks noGrp="1"/>
          </p:cNvSpPr>
          <p:nvPr>
            <p:ph sz="quarter" idx="13"/>
          </p:nvPr>
        </p:nvSpPr>
        <p:spPr>
          <a:xfrm>
            <a:off x="913774" y="1828800"/>
            <a:ext cx="10363826" cy="4866983"/>
          </a:xfrm>
        </p:spPr>
        <p:txBody>
          <a:bodyPr>
            <a:noAutofit/>
          </a:bodyPr>
          <a:lstStyle/>
          <a:p>
            <a:pPr marL="0" indent="0">
              <a:lnSpc>
                <a:spcPct val="100000"/>
              </a:lnSpc>
              <a:spcBef>
                <a:spcPts val="0"/>
              </a:spcBef>
              <a:buNone/>
            </a:pPr>
            <a:r>
              <a:rPr lang="en-US" sz="4400" cap="none" dirty="0" smtClean="0"/>
              <a:t>With a partner, share the following:</a:t>
            </a:r>
          </a:p>
          <a:p>
            <a:pPr>
              <a:lnSpc>
                <a:spcPct val="100000"/>
              </a:lnSpc>
              <a:spcBef>
                <a:spcPts val="0"/>
              </a:spcBef>
              <a:buFont typeface="Wingdings" panose="05000000000000000000" pitchFamily="2" charset="2"/>
              <a:buChar char="Ø"/>
            </a:pPr>
            <a:r>
              <a:rPr lang="en-US" sz="4400" cap="none" dirty="0" smtClean="0"/>
              <a:t>The story of a time God showed up in your individual life.</a:t>
            </a:r>
          </a:p>
          <a:p>
            <a:pPr>
              <a:lnSpc>
                <a:spcPct val="100000"/>
              </a:lnSpc>
              <a:spcBef>
                <a:spcPts val="0"/>
              </a:spcBef>
              <a:buFont typeface="Wingdings" panose="05000000000000000000" pitchFamily="2" charset="2"/>
              <a:buChar char="Ø"/>
            </a:pPr>
            <a:r>
              <a:rPr lang="en-US" sz="4400" cap="none" dirty="0" smtClean="0"/>
              <a:t>The story of a time you saw God at work in your congregation.</a:t>
            </a:r>
          </a:p>
          <a:p>
            <a:pPr>
              <a:lnSpc>
                <a:spcPct val="100000"/>
              </a:lnSpc>
              <a:spcBef>
                <a:spcPts val="0"/>
              </a:spcBef>
              <a:buFont typeface="Wingdings" panose="05000000000000000000" pitchFamily="2" charset="2"/>
              <a:buChar char="Ø"/>
            </a:pPr>
            <a:r>
              <a:rPr lang="en-US" sz="4400" cap="none" dirty="0" smtClean="0"/>
              <a:t>How this teaching may affect your preaching</a:t>
            </a:r>
          </a:p>
        </p:txBody>
      </p:sp>
    </p:spTree>
    <p:extLst>
      <p:ext uri="{BB962C8B-B14F-4D97-AF65-F5344CB8AC3E}">
        <p14:creationId xmlns:p14="http://schemas.microsoft.com/office/powerpoint/2010/main" val="3272982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preaching</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endParaRPr lang="en-US" sz="2800" cap="none" dirty="0" smtClean="0"/>
          </a:p>
          <a:p>
            <a:pPr marL="0" indent="0">
              <a:lnSpc>
                <a:spcPct val="100000"/>
              </a:lnSpc>
              <a:spcBef>
                <a:spcPts val="0"/>
              </a:spcBef>
              <a:buNone/>
            </a:pPr>
            <a:r>
              <a:rPr lang="en-US" sz="4000" cap="none" dirty="0" smtClean="0"/>
              <a:t>A way to gain change</a:t>
            </a:r>
          </a:p>
          <a:p>
            <a:pPr marL="0" indent="0">
              <a:lnSpc>
                <a:spcPct val="100000"/>
              </a:lnSpc>
              <a:spcBef>
                <a:spcPts val="0"/>
              </a:spcBef>
              <a:buNone/>
            </a:pPr>
            <a:endParaRPr lang="en-US" sz="4000" cap="none" dirty="0"/>
          </a:p>
          <a:p>
            <a:pPr marL="0" indent="0">
              <a:lnSpc>
                <a:spcPct val="100000"/>
              </a:lnSpc>
              <a:spcBef>
                <a:spcPts val="0"/>
              </a:spcBef>
              <a:buNone/>
            </a:pPr>
            <a:r>
              <a:rPr lang="en-US" sz="4000" cap="none" dirty="0" smtClean="0"/>
              <a:t>Proclamation</a:t>
            </a:r>
          </a:p>
          <a:p>
            <a:pPr marL="0" indent="0">
              <a:lnSpc>
                <a:spcPct val="100000"/>
              </a:lnSpc>
              <a:spcBef>
                <a:spcPts val="0"/>
              </a:spcBef>
              <a:buNone/>
            </a:pPr>
            <a:endParaRPr lang="en-US" sz="4000" cap="none" dirty="0"/>
          </a:p>
          <a:p>
            <a:pPr marL="0" indent="0">
              <a:lnSpc>
                <a:spcPct val="100000"/>
              </a:lnSpc>
              <a:spcBef>
                <a:spcPts val="0"/>
              </a:spcBef>
              <a:buNone/>
            </a:pPr>
            <a:r>
              <a:rPr lang="en-US" sz="4000" cap="none" dirty="0" smtClean="0"/>
              <a:t>Exhortation</a:t>
            </a:r>
            <a:endParaRPr lang="en-US" sz="4000" cap="none" dirty="0"/>
          </a:p>
          <a:p>
            <a:pPr marL="0" indent="0">
              <a:lnSpc>
                <a:spcPct val="100000"/>
              </a:lnSpc>
              <a:spcBef>
                <a:spcPts val="0"/>
              </a:spcBef>
              <a:buNone/>
            </a:pPr>
            <a:endParaRPr lang="en-US" sz="4000" cap="none" dirty="0" smtClean="0"/>
          </a:p>
          <a:p>
            <a:pPr marL="0" indent="0">
              <a:lnSpc>
                <a:spcPct val="100000"/>
              </a:lnSpc>
              <a:spcBef>
                <a:spcPts val="0"/>
              </a:spcBef>
              <a:buNone/>
            </a:pPr>
            <a:endParaRPr lang="en-US" sz="5400" cap="none" dirty="0"/>
          </a:p>
          <a:p>
            <a:pPr marL="0" indent="0">
              <a:lnSpc>
                <a:spcPct val="100000"/>
              </a:lnSpc>
              <a:spcBef>
                <a:spcPts val="0"/>
              </a:spcBef>
              <a:buNone/>
            </a:pPr>
            <a:endParaRPr lang="en-US" sz="5400" cap="none" dirty="0"/>
          </a:p>
        </p:txBody>
      </p:sp>
    </p:spTree>
    <p:extLst>
      <p:ext uri="{BB962C8B-B14F-4D97-AF65-F5344CB8AC3E}">
        <p14:creationId xmlns:p14="http://schemas.microsoft.com/office/powerpoint/2010/main" val="24720956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fontScale="90000"/>
          </a:bodyPr>
          <a:lstStyle/>
          <a:p>
            <a:r>
              <a:rPr lang="en-US" sz="5400" dirty="0" smtClean="0"/>
              <a:t>What Kind of Person </a:t>
            </a:r>
            <a:br>
              <a:rPr lang="en-US" sz="5400" dirty="0" smtClean="0"/>
            </a:br>
            <a:r>
              <a:rPr lang="en-US" sz="5400" dirty="0" smtClean="0"/>
              <a:t>Are you?</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gn="ctr">
              <a:lnSpc>
                <a:spcPct val="100000"/>
              </a:lnSpc>
              <a:spcBef>
                <a:spcPts val="0"/>
              </a:spcBef>
              <a:buNone/>
            </a:pPr>
            <a:r>
              <a:rPr lang="en-US" sz="5400" cap="none" dirty="0" smtClean="0"/>
              <a:t>Luther’s view</a:t>
            </a:r>
          </a:p>
          <a:p>
            <a:pPr marL="0" indent="0" algn="ctr">
              <a:lnSpc>
                <a:spcPct val="100000"/>
              </a:lnSpc>
              <a:spcBef>
                <a:spcPts val="0"/>
              </a:spcBef>
              <a:buNone/>
            </a:pPr>
            <a:endParaRPr lang="en-US" sz="5400" cap="none" dirty="0"/>
          </a:p>
          <a:p>
            <a:pPr marL="0" indent="0" algn="ctr">
              <a:lnSpc>
                <a:spcPct val="100000"/>
              </a:lnSpc>
              <a:spcBef>
                <a:spcPts val="0"/>
              </a:spcBef>
              <a:buNone/>
            </a:pPr>
            <a:r>
              <a:rPr lang="en-US" sz="5400" cap="none" dirty="0" smtClean="0"/>
              <a:t>Vs.</a:t>
            </a:r>
          </a:p>
          <a:p>
            <a:pPr marL="0" indent="0" algn="ctr">
              <a:lnSpc>
                <a:spcPct val="100000"/>
              </a:lnSpc>
              <a:spcBef>
                <a:spcPts val="0"/>
              </a:spcBef>
              <a:buNone/>
            </a:pPr>
            <a:endParaRPr lang="en-US" sz="5400" cap="none" dirty="0"/>
          </a:p>
          <a:p>
            <a:pPr marL="0" indent="0" algn="ctr">
              <a:lnSpc>
                <a:spcPct val="100000"/>
              </a:lnSpc>
              <a:spcBef>
                <a:spcPts val="0"/>
              </a:spcBef>
              <a:buNone/>
            </a:pPr>
            <a:r>
              <a:rPr lang="en-US" sz="5400" cap="none" dirty="0" smtClean="0"/>
              <a:t>Calvin’s view</a:t>
            </a:r>
          </a:p>
        </p:txBody>
      </p:sp>
    </p:spTree>
    <p:extLst>
      <p:ext uri="{BB962C8B-B14F-4D97-AF65-F5344CB8AC3E}">
        <p14:creationId xmlns:p14="http://schemas.microsoft.com/office/powerpoint/2010/main" val="16170999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Human beings need god’s law</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endParaRPr lang="en-US" sz="2800" cap="none" dirty="0" smtClean="0"/>
          </a:p>
          <a:p>
            <a:pPr marL="0" indent="0" algn="ctr">
              <a:lnSpc>
                <a:spcPct val="100000"/>
              </a:lnSpc>
              <a:spcBef>
                <a:spcPts val="0"/>
              </a:spcBef>
              <a:buNone/>
            </a:pPr>
            <a:r>
              <a:rPr lang="en-US" sz="5400" cap="none" dirty="0" smtClean="0"/>
              <a:t>Calvin and Luther argued that God’s law was necessary for human beings.</a:t>
            </a:r>
          </a:p>
          <a:p>
            <a:pPr marL="0" indent="0" algn="ctr">
              <a:lnSpc>
                <a:spcPct val="100000"/>
              </a:lnSpc>
              <a:spcBef>
                <a:spcPts val="0"/>
              </a:spcBef>
              <a:buNone/>
            </a:pPr>
            <a:r>
              <a:rPr lang="en-US" sz="5400" cap="none" dirty="0" smtClean="0"/>
              <a:t>They agreed it served two purposes, or had two uses.</a:t>
            </a:r>
            <a:endParaRPr lang="en-US" sz="5400" cap="none" dirty="0"/>
          </a:p>
        </p:txBody>
      </p:sp>
    </p:spTree>
    <p:extLst>
      <p:ext uri="{BB962C8B-B14F-4D97-AF65-F5344CB8AC3E}">
        <p14:creationId xmlns:p14="http://schemas.microsoft.com/office/powerpoint/2010/main" val="2890572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Use number 1</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3600" cap="none" dirty="0" smtClean="0"/>
              <a:t>Civil Use of the Law</a:t>
            </a:r>
          </a:p>
          <a:p>
            <a:pPr marL="0" indent="0">
              <a:lnSpc>
                <a:spcPct val="100000"/>
              </a:lnSpc>
              <a:spcBef>
                <a:spcPts val="0"/>
              </a:spcBef>
              <a:buNone/>
            </a:pPr>
            <a:endParaRPr lang="en-US" sz="3600" cap="none" dirty="0"/>
          </a:p>
          <a:p>
            <a:pPr marL="0" indent="0">
              <a:lnSpc>
                <a:spcPct val="100000"/>
              </a:lnSpc>
              <a:spcBef>
                <a:spcPts val="0"/>
              </a:spcBef>
              <a:buNone/>
            </a:pPr>
            <a:r>
              <a:rPr lang="en-US" sz="3600" cap="none" dirty="0" smtClean="0"/>
              <a:t>The Law was instituted by God to restrain evil in the world.</a:t>
            </a:r>
          </a:p>
          <a:p>
            <a:pPr marL="0" indent="0">
              <a:lnSpc>
                <a:spcPct val="100000"/>
              </a:lnSpc>
              <a:spcBef>
                <a:spcPts val="0"/>
              </a:spcBef>
              <a:buNone/>
            </a:pPr>
            <a:endParaRPr lang="en-US" sz="3600" cap="none" dirty="0"/>
          </a:p>
          <a:p>
            <a:pPr marL="0" indent="0">
              <a:lnSpc>
                <a:spcPct val="100000"/>
              </a:lnSpc>
              <a:spcBef>
                <a:spcPts val="0"/>
              </a:spcBef>
              <a:buNone/>
            </a:pPr>
            <a:r>
              <a:rPr lang="en-US" sz="3600" cap="none" dirty="0" smtClean="0"/>
              <a:t>Fear of punishment, either by human authorities, or by God, keeps people from living selfishly.</a:t>
            </a:r>
          </a:p>
        </p:txBody>
      </p:sp>
    </p:spTree>
    <p:extLst>
      <p:ext uri="{BB962C8B-B14F-4D97-AF65-F5344CB8AC3E}">
        <p14:creationId xmlns:p14="http://schemas.microsoft.com/office/powerpoint/2010/main" val="4146731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Use Number 2</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2800" cap="none" dirty="0" smtClean="0"/>
              <a:t>Theological Use of the Law – primary use for Luther</a:t>
            </a:r>
          </a:p>
          <a:p>
            <a:pPr marL="0" indent="0">
              <a:lnSpc>
                <a:spcPct val="100000"/>
              </a:lnSpc>
              <a:spcBef>
                <a:spcPts val="0"/>
              </a:spcBef>
              <a:buNone/>
            </a:pPr>
            <a:endParaRPr lang="en-US" sz="2800" cap="none" dirty="0"/>
          </a:p>
          <a:p>
            <a:pPr marL="0" indent="0">
              <a:lnSpc>
                <a:spcPct val="100000"/>
              </a:lnSpc>
              <a:spcBef>
                <a:spcPts val="0"/>
              </a:spcBef>
              <a:buNone/>
            </a:pPr>
            <a:r>
              <a:rPr lang="en-US" sz="2800" cap="none" dirty="0" smtClean="0"/>
              <a:t>Law reveals how unrighteous we are, how we cannot be righteous on our own.</a:t>
            </a:r>
          </a:p>
          <a:p>
            <a:pPr marL="0" indent="0">
              <a:lnSpc>
                <a:spcPct val="100000"/>
              </a:lnSpc>
              <a:spcBef>
                <a:spcPts val="0"/>
              </a:spcBef>
              <a:buNone/>
            </a:pPr>
            <a:endParaRPr lang="en-US" sz="2800" cap="none" dirty="0"/>
          </a:p>
          <a:p>
            <a:pPr marL="0" indent="0">
              <a:lnSpc>
                <a:spcPct val="100000"/>
              </a:lnSpc>
              <a:spcBef>
                <a:spcPts val="0"/>
              </a:spcBef>
              <a:buNone/>
            </a:pPr>
            <a:r>
              <a:rPr lang="en-US" sz="2800" cap="none" dirty="0" smtClean="0"/>
              <a:t>Functions like a mirror.</a:t>
            </a:r>
          </a:p>
          <a:p>
            <a:pPr marL="0" indent="0">
              <a:lnSpc>
                <a:spcPct val="100000"/>
              </a:lnSpc>
              <a:spcBef>
                <a:spcPts val="0"/>
              </a:spcBef>
              <a:buNone/>
            </a:pPr>
            <a:endParaRPr lang="en-US" sz="2800" cap="none" dirty="0"/>
          </a:p>
          <a:p>
            <a:pPr marL="0" indent="0">
              <a:lnSpc>
                <a:spcPct val="100000"/>
              </a:lnSpc>
              <a:spcBef>
                <a:spcPts val="0"/>
              </a:spcBef>
              <a:buNone/>
            </a:pPr>
            <a:r>
              <a:rPr lang="en-US" sz="2800" i="1" cap="none" dirty="0" smtClean="0"/>
              <a:t>Since all have sinned and fallen short of the glory of God, they are justified by God’s grace as a gift through the redemption that is in Christ Jesus </a:t>
            </a:r>
            <a:r>
              <a:rPr lang="en-US" sz="2800" cap="none" dirty="0" smtClean="0"/>
              <a:t>(Romans 3:23-24).</a:t>
            </a:r>
          </a:p>
        </p:txBody>
      </p:sp>
    </p:spTree>
    <p:extLst>
      <p:ext uri="{BB962C8B-B14F-4D97-AF65-F5344CB8AC3E}">
        <p14:creationId xmlns:p14="http://schemas.microsoft.com/office/powerpoint/2010/main" val="805312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a:bodyPr>
          <a:lstStyle/>
          <a:p>
            <a:r>
              <a:rPr lang="en-US" sz="5400" dirty="0" smtClean="0"/>
              <a:t>Calvin’s third use</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3200" cap="none" dirty="0" smtClean="0"/>
              <a:t>Guide for Christian Living – Calvin’s primary use</a:t>
            </a:r>
          </a:p>
          <a:p>
            <a:pPr marL="0" indent="0">
              <a:lnSpc>
                <a:spcPct val="100000"/>
              </a:lnSpc>
              <a:spcBef>
                <a:spcPts val="0"/>
              </a:spcBef>
              <a:buNone/>
            </a:pPr>
            <a:endParaRPr lang="en-US" sz="1050" cap="none" dirty="0"/>
          </a:p>
          <a:p>
            <a:pPr marL="0" indent="0">
              <a:lnSpc>
                <a:spcPct val="100000"/>
              </a:lnSpc>
              <a:spcBef>
                <a:spcPts val="0"/>
              </a:spcBef>
              <a:buNone/>
            </a:pPr>
            <a:r>
              <a:rPr lang="en-US" sz="3200" cap="none" dirty="0" smtClean="0"/>
              <a:t>Teaches God’s will so that believers understand it.</a:t>
            </a:r>
          </a:p>
          <a:p>
            <a:pPr marL="0" indent="0">
              <a:lnSpc>
                <a:spcPct val="100000"/>
              </a:lnSpc>
              <a:spcBef>
                <a:spcPts val="0"/>
              </a:spcBef>
              <a:buNone/>
            </a:pPr>
            <a:endParaRPr lang="en-US" sz="1050" cap="none" dirty="0"/>
          </a:p>
          <a:p>
            <a:pPr marL="0" indent="0">
              <a:lnSpc>
                <a:spcPct val="100000"/>
              </a:lnSpc>
              <a:spcBef>
                <a:spcPts val="0"/>
              </a:spcBef>
              <a:buNone/>
            </a:pPr>
            <a:r>
              <a:rPr lang="en-US" sz="3200" cap="none" dirty="0" smtClean="0"/>
              <a:t>Arouses the believer to obedience when sin would hinder a person from doing what is right.</a:t>
            </a:r>
          </a:p>
          <a:p>
            <a:pPr marL="0" indent="0">
              <a:lnSpc>
                <a:spcPct val="100000"/>
              </a:lnSpc>
              <a:spcBef>
                <a:spcPts val="0"/>
              </a:spcBef>
              <a:buNone/>
            </a:pPr>
            <a:endParaRPr lang="en-US" sz="1050" cap="none" dirty="0"/>
          </a:p>
          <a:p>
            <a:pPr marL="0" indent="0">
              <a:lnSpc>
                <a:spcPct val="100000"/>
              </a:lnSpc>
              <a:spcBef>
                <a:spcPts val="0"/>
              </a:spcBef>
              <a:buNone/>
            </a:pPr>
            <a:r>
              <a:rPr lang="en-US" sz="3200" cap="none" dirty="0" smtClean="0"/>
              <a:t>But Luther never explicitly accepted a third use of the law.</a:t>
            </a:r>
          </a:p>
          <a:p>
            <a:pPr marL="0" indent="0">
              <a:lnSpc>
                <a:spcPct val="100000"/>
              </a:lnSpc>
              <a:spcBef>
                <a:spcPts val="0"/>
              </a:spcBef>
              <a:buNone/>
            </a:pPr>
            <a:endParaRPr lang="en-US" sz="1050" cap="none" dirty="0" smtClean="0"/>
          </a:p>
          <a:p>
            <a:pPr marL="0" indent="0" algn="ctr">
              <a:lnSpc>
                <a:spcPct val="100000"/>
              </a:lnSpc>
              <a:spcBef>
                <a:spcPts val="0"/>
              </a:spcBef>
              <a:buNone/>
            </a:pPr>
            <a:r>
              <a:rPr lang="en-US" sz="4400" b="1" cap="none" dirty="0" smtClean="0"/>
              <a:t>Why Not??</a:t>
            </a:r>
          </a:p>
          <a:p>
            <a:pPr marL="0" indent="0">
              <a:lnSpc>
                <a:spcPct val="100000"/>
              </a:lnSpc>
              <a:spcBef>
                <a:spcPts val="0"/>
              </a:spcBef>
              <a:buNone/>
            </a:pPr>
            <a:endParaRPr lang="en-US" sz="3200" cap="none" dirty="0" smtClean="0"/>
          </a:p>
        </p:txBody>
      </p:sp>
    </p:spTree>
    <p:extLst>
      <p:ext uri="{BB962C8B-B14F-4D97-AF65-F5344CB8AC3E}">
        <p14:creationId xmlns:p14="http://schemas.microsoft.com/office/powerpoint/2010/main" val="1735734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fontScale="90000"/>
          </a:bodyPr>
          <a:lstStyle/>
          <a:p>
            <a:r>
              <a:rPr lang="en-US" sz="5400" dirty="0" smtClean="0"/>
              <a:t>What Kind of Person </a:t>
            </a:r>
            <a:br>
              <a:rPr lang="en-US" sz="5400" dirty="0" smtClean="0"/>
            </a:br>
            <a:r>
              <a:rPr lang="en-US" sz="5400" dirty="0" smtClean="0"/>
              <a:t>Are you?</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3200" cap="none" dirty="0" smtClean="0"/>
              <a:t>What is a Christian?</a:t>
            </a:r>
          </a:p>
          <a:p>
            <a:pPr marL="0" indent="0">
              <a:lnSpc>
                <a:spcPct val="100000"/>
              </a:lnSpc>
              <a:spcBef>
                <a:spcPts val="0"/>
              </a:spcBef>
              <a:buNone/>
            </a:pPr>
            <a:endParaRPr lang="en-US" sz="3200" cap="none" dirty="0"/>
          </a:p>
          <a:p>
            <a:pPr marL="0" indent="0">
              <a:lnSpc>
                <a:spcPct val="100000"/>
              </a:lnSpc>
              <a:spcBef>
                <a:spcPts val="0"/>
              </a:spcBef>
              <a:buNone/>
            </a:pPr>
            <a:r>
              <a:rPr lang="en-US" sz="3200" cap="none" dirty="0" smtClean="0"/>
              <a:t>Calvin: A Christian is a person who is regenerated, that is, their sin is forgiven and they are judged to be like Adam and Eve, innocent before God but still capable of sin.</a:t>
            </a:r>
          </a:p>
          <a:p>
            <a:pPr marL="0" indent="0">
              <a:lnSpc>
                <a:spcPct val="100000"/>
              </a:lnSpc>
              <a:spcBef>
                <a:spcPts val="0"/>
              </a:spcBef>
              <a:buNone/>
            </a:pPr>
            <a:endParaRPr lang="en-US" sz="3200" cap="none" dirty="0"/>
          </a:p>
          <a:p>
            <a:pPr marL="0" indent="0">
              <a:lnSpc>
                <a:spcPct val="100000"/>
              </a:lnSpc>
              <a:spcBef>
                <a:spcPts val="0"/>
              </a:spcBef>
              <a:buNone/>
            </a:pPr>
            <a:endParaRPr lang="en-US" sz="3200" cap="none" dirty="0" smtClean="0"/>
          </a:p>
        </p:txBody>
      </p:sp>
    </p:spTree>
    <p:extLst>
      <p:ext uri="{BB962C8B-B14F-4D97-AF65-F5344CB8AC3E}">
        <p14:creationId xmlns:p14="http://schemas.microsoft.com/office/powerpoint/2010/main" val="40962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normAutofit fontScale="90000"/>
          </a:bodyPr>
          <a:lstStyle/>
          <a:p>
            <a:r>
              <a:rPr lang="en-US" sz="5400" dirty="0" smtClean="0"/>
              <a:t>What Kind of Person </a:t>
            </a:r>
            <a:br>
              <a:rPr lang="en-US" sz="5400" dirty="0" smtClean="0"/>
            </a:br>
            <a:r>
              <a:rPr lang="en-US" sz="5400" dirty="0" smtClean="0"/>
              <a:t>Are you?</a:t>
            </a:r>
            <a:endParaRPr lang="en-US" sz="5400" dirty="0"/>
          </a:p>
        </p:txBody>
      </p:sp>
      <p:sp>
        <p:nvSpPr>
          <p:cNvPr id="3" name="Content Placeholder 2"/>
          <p:cNvSpPr>
            <a:spLocks noGrp="1"/>
          </p:cNvSpPr>
          <p:nvPr>
            <p:ph sz="quarter" idx="13"/>
          </p:nvPr>
        </p:nvSpPr>
        <p:spPr>
          <a:xfrm>
            <a:off x="913774" y="1828800"/>
            <a:ext cx="10363826" cy="4263081"/>
          </a:xfrm>
        </p:spPr>
        <p:txBody>
          <a:bodyPr>
            <a:noAutofit/>
          </a:bodyPr>
          <a:lstStyle/>
          <a:p>
            <a:pPr marL="0" indent="0">
              <a:lnSpc>
                <a:spcPct val="100000"/>
              </a:lnSpc>
              <a:spcBef>
                <a:spcPts val="0"/>
              </a:spcBef>
              <a:buNone/>
            </a:pPr>
            <a:r>
              <a:rPr lang="en-US" sz="3200" cap="none" dirty="0" smtClean="0"/>
              <a:t>What is a Christian?</a:t>
            </a:r>
          </a:p>
          <a:p>
            <a:pPr marL="0" indent="0">
              <a:lnSpc>
                <a:spcPct val="100000"/>
              </a:lnSpc>
              <a:spcBef>
                <a:spcPts val="0"/>
              </a:spcBef>
              <a:buNone/>
            </a:pPr>
            <a:endParaRPr lang="en-US" sz="1050" cap="none" dirty="0"/>
          </a:p>
          <a:p>
            <a:pPr marL="0" indent="0">
              <a:lnSpc>
                <a:spcPct val="100000"/>
              </a:lnSpc>
              <a:spcBef>
                <a:spcPts val="0"/>
              </a:spcBef>
              <a:buNone/>
            </a:pPr>
            <a:r>
              <a:rPr lang="en-US" sz="3200" cap="none" dirty="0" smtClean="0"/>
              <a:t>Luther: A Christian is part of a new creation, who has the image of the risen Christ living in and through her or him by the power of the Holy Spirit.</a:t>
            </a:r>
          </a:p>
          <a:p>
            <a:pPr marL="0" indent="0">
              <a:lnSpc>
                <a:spcPct val="100000"/>
              </a:lnSpc>
              <a:spcBef>
                <a:spcPts val="0"/>
              </a:spcBef>
              <a:buNone/>
            </a:pPr>
            <a:endParaRPr lang="en-US" sz="1050" cap="none" dirty="0"/>
          </a:p>
          <a:p>
            <a:pPr marL="0" indent="0">
              <a:lnSpc>
                <a:spcPct val="100000"/>
              </a:lnSpc>
              <a:spcBef>
                <a:spcPts val="0"/>
              </a:spcBef>
              <a:buNone/>
            </a:pPr>
            <a:r>
              <a:rPr lang="en-US" sz="3200" cap="none" dirty="0" smtClean="0"/>
              <a:t>Key verse: </a:t>
            </a:r>
            <a:r>
              <a:rPr lang="en-US" sz="3200" i="1" cap="none" dirty="0" smtClean="0"/>
              <a:t>I have been crucified with Christ. It is no longer I who live but Christ who lives in me, and the life I now live in the flesh I live by faith in the Son of God who loved me and gave himself for me </a:t>
            </a:r>
            <a:r>
              <a:rPr lang="en-US" sz="3200" cap="none" dirty="0" smtClean="0"/>
              <a:t>(Galatians 2:19b-20).</a:t>
            </a:r>
          </a:p>
          <a:p>
            <a:pPr marL="0" indent="0">
              <a:lnSpc>
                <a:spcPct val="100000"/>
              </a:lnSpc>
              <a:spcBef>
                <a:spcPts val="0"/>
              </a:spcBef>
              <a:buNone/>
            </a:pPr>
            <a:endParaRPr lang="en-US" sz="3200" cap="none" dirty="0"/>
          </a:p>
          <a:p>
            <a:pPr marL="0" indent="0">
              <a:lnSpc>
                <a:spcPct val="100000"/>
              </a:lnSpc>
              <a:spcBef>
                <a:spcPts val="0"/>
              </a:spcBef>
              <a:buNone/>
            </a:pPr>
            <a:endParaRPr lang="en-US" sz="3200" cap="none" dirty="0" smtClean="0"/>
          </a:p>
        </p:txBody>
      </p:sp>
    </p:spTree>
    <p:extLst>
      <p:ext uri="{BB962C8B-B14F-4D97-AF65-F5344CB8AC3E}">
        <p14:creationId xmlns:p14="http://schemas.microsoft.com/office/powerpoint/2010/main" val="1998127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323</TotalTime>
  <Words>658</Words>
  <Application>Microsoft Macintosh PowerPoint</Application>
  <PresentationFormat>Custom</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Droplet</vt:lpstr>
      <vt:lpstr>Luther’s thought,  Our Times</vt:lpstr>
      <vt:lpstr>preaching</vt:lpstr>
      <vt:lpstr>What Kind of Person  Are you?</vt:lpstr>
      <vt:lpstr>Human beings need god’s law</vt:lpstr>
      <vt:lpstr>Use number 1</vt:lpstr>
      <vt:lpstr>Use Number 2</vt:lpstr>
      <vt:lpstr>Calvin’s third use</vt:lpstr>
      <vt:lpstr>What Kind of Person  Are you?</vt:lpstr>
      <vt:lpstr>What Kind of Person  Are you?</vt:lpstr>
      <vt:lpstr>Simul iustis et peccator</vt:lpstr>
      <vt:lpstr>Simul iustus et peccator</vt:lpstr>
      <vt:lpstr>Simul iustis et peccator</vt:lpstr>
      <vt:lpstr>The God Who Shows Up</vt:lpstr>
      <vt:lpstr>Freed to live for others</vt:lpstr>
      <vt:lpstr>Implications for preaching</vt:lpstr>
      <vt:lpstr>The God Who Shows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Luther’s thought,   Our Times</dc:title>
  <dc:creator>Andy Taylor</dc:creator>
  <cp:lastModifiedBy>Andrew Taylor</cp:lastModifiedBy>
  <cp:revision>20</cp:revision>
  <dcterms:created xsi:type="dcterms:W3CDTF">2016-10-07T16:47:49Z</dcterms:created>
  <dcterms:modified xsi:type="dcterms:W3CDTF">2017-10-26T18:34:35Z</dcterms:modified>
</cp:coreProperties>
</file>