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20"/>
  </p:notesMasterIdLst>
  <p:sldIdLst>
    <p:sldId id="256" r:id="rId2"/>
    <p:sldId id="305" r:id="rId3"/>
    <p:sldId id="257" r:id="rId4"/>
    <p:sldId id="294" r:id="rId5"/>
    <p:sldId id="283" r:id="rId6"/>
    <p:sldId id="297" r:id="rId7"/>
    <p:sldId id="298" r:id="rId8"/>
    <p:sldId id="303" r:id="rId9"/>
    <p:sldId id="300" r:id="rId10"/>
    <p:sldId id="301" r:id="rId11"/>
    <p:sldId id="302" r:id="rId12"/>
    <p:sldId id="304" r:id="rId13"/>
    <p:sldId id="306" r:id="rId14"/>
    <p:sldId id="307" r:id="rId15"/>
    <p:sldId id="308" r:id="rId16"/>
    <p:sldId id="309" r:id="rId17"/>
    <p:sldId id="31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664CA-646B-2A4B-8E99-3FD15305E945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9AFC7-C229-4F43-B79B-BEB6E254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AFC7-C229-4F43-B79B-BEB6E2545D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85AC8A2-C63C-49A4-89E9-2E4420D2ECA8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405" y="366888"/>
            <a:ext cx="7293753" cy="2159744"/>
          </a:xfrm>
        </p:spPr>
        <p:txBody>
          <a:bodyPr/>
          <a:lstStyle/>
          <a:p>
            <a:r>
              <a:rPr lang="en-US" cap="all" dirty="0" smtClean="0">
                <a:solidFill>
                  <a:schemeClr val="accent4"/>
                </a:solidFill>
                <a:effectLst/>
              </a:rPr>
              <a:t>Leadership in changing times: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635" y="3007896"/>
            <a:ext cx="8783365" cy="3850104"/>
          </a:xfrm>
        </p:spPr>
        <p:txBody>
          <a:bodyPr>
            <a:normAutofit/>
          </a:bodyPr>
          <a:lstStyle/>
          <a:p>
            <a:r>
              <a:rPr lang="en-US" sz="3200" cap="all" dirty="0" smtClean="0">
                <a:solidFill>
                  <a:srgbClr val="000090"/>
                </a:solidFill>
                <a:effectLst/>
              </a:rPr>
              <a:t>Christian ministry in a time of adaptive change</a:t>
            </a:r>
          </a:p>
          <a:p>
            <a:endParaRPr lang="en-US" cap="all" dirty="0">
              <a:solidFill>
                <a:srgbClr val="000090"/>
              </a:solidFill>
            </a:endParaRPr>
          </a:p>
          <a:p>
            <a:r>
              <a:rPr lang="en-US" sz="3200" cap="all" dirty="0" err="1" smtClean="0">
                <a:solidFill>
                  <a:srgbClr val="000090"/>
                </a:solidFill>
              </a:rPr>
              <a:t>Theoasis</a:t>
            </a:r>
            <a:r>
              <a:rPr lang="en-US" sz="3200" cap="all" dirty="0" smtClean="0">
                <a:solidFill>
                  <a:srgbClr val="000090"/>
                </a:solidFill>
              </a:rPr>
              <a:t> 2017</a:t>
            </a:r>
          </a:p>
          <a:p>
            <a:endParaRPr lang="en-US" cap="all" dirty="0">
              <a:solidFill>
                <a:srgbClr val="000090"/>
              </a:solidFill>
            </a:endParaRPr>
          </a:p>
          <a:p>
            <a:r>
              <a:rPr lang="en-US" sz="3200" cap="all" dirty="0" smtClean="0">
                <a:solidFill>
                  <a:srgbClr val="000090"/>
                </a:solidFill>
              </a:rPr>
              <a:t>Bishop Andy Taylor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5" y="366889"/>
            <a:ext cx="1510155" cy="22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5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Postmodernism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5" y="2633579"/>
            <a:ext cx="8996945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4000" cap="none" dirty="0" smtClean="0">
                <a:solidFill>
                  <a:srgbClr val="000090"/>
                </a:solidFill>
                <a:effectLst/>
              </a:rPr>
              <a:t>Postmodernism: No such thing as one unified objective reality.</a:t>
            </a:r>
          </a:p>
          <a:p>
            <a:pPr lvl="0" algn="l"/>
            <a:endParaRPr lang="en-US" sz="4000" dirty="0">
              <a:solidFill>
                <a:srgbClr val="000090"/>
              </a:solidFill>
            </a:endParaRP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Reality defined by individual perspectives. Hermeneutics, interpretation of reality, is what matters.</a:t>
            </a:r>
          </a:p>
          <a:p>
            <a:pPr lvl="0" algn="l"/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7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What does this mean</a:t>
            </a:r>
            <a:r>
              <a:rPr lang="en-US" sz="4000" cap="all" dirty="0">
                <a:solidFill>
                  <a:schemeClr val="accent4"/>
                </a:solidFill>
                <a:effectLst/>
              </a:rPr>
              <a:t> </a:t>
            </a:r>
            <a:r>
              <a:rPr lang="en-US" sz="4000" cap="all" dirty="0" smtClean="0">
                <a:solidFill>
                  <a:schemeClr val="accent4"/>
                </a:solidFill>
                <a:effectLst/>
              </a:rPr>
              <a:t/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for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Christian leadership?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5" y="2633579"/>
            <a:ext cx="8996945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How Do We Lead a Time of Adaptive Change under These Conditions?</a:t>
            </a:r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>
            <a:normAutofit/>
          </a:bodyPr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Change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51423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In order to make change, you have to have change.</a:t>
            </a:r>
          </a:p>
          <a:p>
            <a:pPr lvl="0" algn="l"/>
            <a:endParaRPr lang="en-US" sz="4000" dirty="0">
              <a:solidFill>
                <a:srgbClr val="000090"/>
              </a:solidFill>
            </a:endParaRP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When you are out of change, you are done.</a:t>
            </a:r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4" name="Picture 3" descr="Screen Shot 2017-10-24 at 9.10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77" y="2633578"/>
            <a:ext cx="4261022" cy="42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8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6" y="129874"/>
            <a:ext cx="6300984" cy="2263074"/>
          </a:xfrm>
        </p:spPr>
        <p:txBody>
          <a:bodyPr>
            <a:normAutofit/>
          </a:bodyPr>
          <a:lstStyle/>
          <a:p>
            <a:r>
              <a:rPr lang="en-US" sz="4000" cap="all" dirty="0" err="1" smtClean="0">
                <a:solidFill>
                  <a:schemeClr val="accent4"/>
                </a:solidFill>
                <a:effectLst/>
              </a:rPr>
              <a:t>PostModern</a:t>
            </a: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 Frames 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for leadership: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Structural frame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51423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Metaphor: Factory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Central Concepts: Roles, goals, policies, technology, environment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Image of leadership: Social architecture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Basic Leadership Challenge: Attune structures of task, technology, environment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6" name="Picture 5" descr="Screen Shot 2017-10-24 at 9.19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93" y="2756188"/>
            <a:ext cx="4251806" cy="39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6" y="129874"/>
            <a:ext cx="6300984" cy="2263074"/>
          </a:xfrm>
        </p:spPr>
        <p:txBody>
          <a:bodyPr>
            <a:normAutofit fontScale="90000"/>
          </a:bodyPr>
          <a:lstStyle/>
          <a:p>
            <a:r>
              <a:rPr lang="en-US" sz="4000" cap="all" dirty="0" err="1" smtClean="0">
                <a:solidFill>
                  <a:schemeClr val="accent4"/>
                </a:solidFill>
                <a:effectLst/>
              </a:rPr>
              <a:t>PostModern</a:t>
            </a: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 Frames 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for leadership: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Human Resource Frame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51423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Metaphor: Family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Central Concepts: Needs, skills, relationships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Image of leadership: Empowerment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Basic Leadership Challenge: Align organizational and human needs</a:t>
            </a:r>
            <a:endParaRPr lang="en-US" sz="2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4" name="Picture 3" descr="Screen Shot 2017-10-24 at 9.25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4" y="2770618"/>
            <a:ext cx="4482706" cy="40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6" y="129874"/>
            <a:ext cx="6300984" cy="2263074"/>
          </a:xfrm>
        </p:spPr>
        <p:txBody>
          <a:bodyPr>
            <a:normAutofit/>
          </a:bodyPr>
          <a:lstStyle/>
          <a:p>
            <a:r>
              <a:rPr lang="en-US" sz="4000" cap="all" dirty="0" err="1" smtClean="0">
                <a:solidFill>
                  <a:schemeClr val="accent4"/>
                </a:solidFill>
                <a:effectLst/>
              </a:rPr>
              <a:t>PostModern</a:t>
            </a: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 Frames 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for leadership: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Political Frame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51423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Metaphor: Jungle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Central Concepts: Power, conflict, competition, politics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Image of leadership: Advocacy and political savvy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Basic Leadership Challenge: Develop agenda and power base</a:t>
            </a:r>
            <a:endParaRPr lang="en-US" sz="2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4" name="Picture 3" descr="Screen Shot 2017-10-24 at 9.2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4" y="2756187"/>
            <a:ext cx="4482705" cy="41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6" y="129874"/>
            <a:ext cx="6300984" cy="2263074"/>
          </a:xfrm>
        </p:spPr>
        <p:txBody>
          <a:bodyPr>
            <a:normAutofit/>
          </a:bodyPr>
          <a:lstStyle/>
          <a:p>
            <a:r>
              <a:rPr lang="en-US" sz="4000" cap="all" dirty="0" err="1" smtClean="0">
                <a:solidFill>
                  <a:schemeClr val="accent4"/>
                </a:solidFill>
                <a:effectLst/>
              </a:rPr>
              <a:t>PostModern</a:t>
            </a: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 Frames 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for leadership: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Symbolic frame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51423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Metaphor: Temple, Theater, Carnival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Central Concepts: Culture, meaning, metaphor, ritual, ceremony, stories, heroes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Image of leadership: Inspiration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Basic Leadership Challenge: Create faith, beauty, meaning</a:t>
            </a:r>
            <a:endParaRPr lang="en-US" sz="2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6" name="Picture 5" descr="Screen Shot 2017-10-24 at 9.32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5" y="2756187"/>
            <a:ext cx="4221742" cy="41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6" y="129874"/>
            <a:ext cx="6300984" cy="2263074"/>
          </a:xfrm>
        </p:spPr>
        <p:txBody>
          <a:bodyPr>
            <a:normAutofit/>
          </a:bodyPr>
          <a:lstStyle/>
          <a:p>
            <a:r>
              <a:rPr lang="en-US" sz="4000" cap="all" dirty="0" err="1" smtClean="0">
                <a:solidFill>
                  <a:schemeClr val="accent4"/>
                </a:solidFill>
                <a:effectLst/>
              </a:rPr>
              <a:t>PostModern</a:t>
            </a: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 Frames 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for leadership: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Discussion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51423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Which Leadership Frame: Structural, Human Resources, Political, Symbolic, are you most comfortable using in your setting?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Which do you need to use more often? Why?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How will using these frames help you pick </a:t>
            </a:r>
            <a:r>
              <a:rPr lang="en-US" sz="2000" smtClean="0">
                <a:solidFill>
                  <a:srgbClr val="000090"/>
                </a:solidFill>
              </a:rPr>
              <a:t>up change?</a:t>
            </a:r>
            <a:endParaRPr lang="en-US" sz="2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4" name="Picture 3" descr="Screen Shot 2017-10-24 at 9.34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93" y="2633579"/>
            <a:ext cx="4314944" cy="42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966" y="129874"/>
            <a:ext cx="6300984" cy="2263074"/>
          </a:xfrm>
        </p:spPr>
        <p:txBody>
          <a:bodyPr>
            <a:normAutofit/>
          </a:bodyPr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References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8996944" cy="4224421"/>
          </a:xfrm>
        </p:spPr>
        <p:txBody>
          <a:bodyPr>
            <a:normAutofit/>
          </a:bodyPr>
          <a:lstStyle/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For the five “Emergences, “ see Tickle, Phyllis, </a:t>
            </a:r>
            <a:r>
              <a:rPr lang="en-US" sz="2000" i="1" dirty="0" smtClean="0">
                <a:solidFill>
                  <a:srgbClr val="000090"/>
                </a:solidFill>
              </a:rPr>
              <a:t>The Great Emergence</a:t>
            </a: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For the four postmodern leadership frames, see </a:t>
            </a:r>
            <a:r>
              <a:rPr lang="en-US" sz="2000" dirty="0" err="1" smtClean="0">
                <a:solidFill>
                  <a:srgbClr val="000090"/>
                </a:solidFill>
              </a:rPr>
              <a:t>Bolman</a:t>
            </a:r>
            <a:r>
              <a:rPr lang="en-US" sz="2000" dirty="0" smtClean="0">
                <a:solidFill>
                  <a:srgbClr val="000090"/>
                </a:solidFill>
              </a:rPr>
              <a:t>, Lee and Terrence Deal, </a:t>
            </a:r>
            <a:r>
              <a:rPr lang="en-US" sz="2000" i="1" dirty="0" smtClean="0">
                <a:solidFill>
                  <a:srgbClr val="000090"/>
                </a:solidFill>
              </a:rPr>
              <a:t>Reframing Organizations</a:t>
            </a:r>
            <a:endParaRPr lang="en-US" sz="2000" dirty="0">
              <a:solidFill>
                <a:srgbClr val="000090"/>
              </a:solidFill>
            </a:endParaRPr>
          </a:p>
          <a:p>
            <a:pPr lvl="0" algn="l"/>
            <a:endParaRPr lang="en-US" sz="2000" dirty="0" smtClean="0">
              <a:solidFill>
                <a:srgbClr val="000090"/>
              </a:solidFill>
            </a:endParaRPr>
          </a:p>
          <a:p>
            <a:pPr lvl="0" algn="l"/>
            <a:r>
              <a:rPr lang="en-US" sz="2000" dirty="0" smtClean="0">
                <a:solidFill>
                  <a:srgbClr val="000090"/>
                </a:solidFill>
              </a:rPr>
              <a:t>For the “Horrible Decade,” see Bass, Diana Butler, </a:t>
            </a:r>
            <a:r>
              <a:rPr lang="en-US" sz="2000" i="1" dirty="0" smtClean="0">
                <a:solidFill>
                  <a:srgbClr val="000090"/>
                </a:solidFill>
              </a:rPr>
              <a:t>Christianity after Religion</a:t>
            </a:r>
          </a:p>
          <a:p>
            <a:pPr lvl="0" algn="l"/>
            <a:endParaRPr lang="en-US" sz="2000" i="1" dirty="0">
              <a:solidFill>
                <a:srgbClr val="000090"/>
              </a:solidFill>
            </a:endParaRPr>
          </a:p>
          <a:p>
            <a:pPr lvl="0" algn="l"/>
            <a:endParaRPr lang="en-US" sz="2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405" y="366888"/>
            <a:ext cx="7293753" cy="2159744"/>
          </a:xfrm>
        </p:spPr>
        <p:txBody>
          <a:bodyPr/>
          <a:lstStyle/>
          <a:p>
            <a:r>
              <a:rPr lang="en-US" cap="all" dirty="0" smtClean="0">
                <a:solidFill>
                  <a:schemeClr val="accent4"/>
                </a:solidFill>
                <a:effectLst/>
              </a:rPr>
              <a:t>Case Studies: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635" y="3007896"/>
            <a:ext cx="8783365" cy="3850104"/>
          </a:xfrm>
        </p:spPr>
        <p:txBody>
          <a:bodyPr>
            <a:normAutofit/>
          </a:bodyPr>
          <a:lstStyle/>
          <a:p>
            <a:r>
              <a:rPr lang="en-US" sz="3200" cap="all" dirty="0" smtClean="0">
                <a:solidFill>
                  <a:srgbClr val="000090"/>
                </a:solidFill>
                <a:effectLst/>
              </a:rPr>
              <a:t>Look at case studies in handout on tables.</a:t>
            </a:r>
          </a:p>
          <a:p>
            <a:endParaRPr lang="en-US" cap="all" dirty="0">
              <a:solidFill>
                <a:srgbClr val="000090"/>
              </a:solidFill>
            </a:endParaRPr>
          </a:p>
          <a:p>
            <a:r>
              <a:rPr lang="en-US" sz="3200" cap="all" dirty="0" smtClean="0">
                <a:solidFill>
                  <a:srgbClr val="000090"/>
                </a:solidFill>
              </a:rPr>
              <a:t>In teams of 2 or 3, pick a case study to discuss.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5" y="366889"/>
            <a:ext cx="1510155" cy="22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972" y="366888"/>
            <a:ext cx="6485501" cy="2026059"/>
          </a:xfrm>
        </p:spPr>
        <p:txBody>
          <a:bodyPr>
            <a:normAutofit fontScale="90000"/>
          </a:bodyPr>
          <a:lstStyle/>
          <a:p>
            <a:r>
              <a:rPr lang="en-US" cap="all" dirty="0" err="1" smtClean="0">
                <a:solidFill>
                  <a:schemeClr val="accent4"/>
                </a:solidFill>
                <a:effectLst/>
              </a:rPr>
              <a:t>Techinical</a:t>
            </a:r>
            <a:r>
              <a:rPr lang="en-US" cap="all" dirty="0" smtClean="0">
                <a:solidFill>
                  <a:schemeClr val="accent4"/>
                </a:solidFill>
                <a:effectLst/>
              </a:rPr>
              <a:t> </a:t>
            </a:r>
            <a:r>
              <a:rPr lang="en-US" cap="all" dirty="0" err="1" smtClean="0">
                <a:solidFill>
                  <a:schemeClr val="accent4"/>
                </a:solidFill>
                <a:effectLst/>
              </a:rPr>
              <a:t>vs</a:t>
            </a:r>
            <a:r>
              <a:rPr lang="en-US" cap="all" dirty="0" smtClean="0">
                <a:solidFill>
                  <a:schemeClr val="accent4"/>
                </a:solidFill>
                <a:effectLst/>
              </a:rPr>
              <a:t> adaptive change:</a:t>
            </a:r>
            <a:r>
              <a:rPr lang="en-US" cap="all" dirty="0" smtClean="0">
                <a:effectLst/>
              </a:rPr>
              <a:t/>
            </a:r>
            <a:br>
              <a:rPr lang="en-US" cap="all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37" y="2566738"/>
            <a:ext cx="4141593" cy="429126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0" cap="none" dirty="0" smtClean="0">
                <a:solidFill>
                  <a:srgbClr val="000090"/>
                </a:solidFill>
                <a:effectLst/>
              </a:rPr>
              <a:t>Technical Change:</a:t>
            </a:r>
          </a:p>
          <a:p>
            <a:pPr algn="ctr">
              <a:buClr>
                <a:srgbClr val="000090"/>
              </a:buClr>
            </a:pPr>
            <a:endParaRPr lang="en-US" sz="3600" dirty="0">
              <a:solidFill>
                <a:srgbClr val="000090"/>
              </a:solidFill>
            </a:endParaRPr>
          </a:p>
          <a:p>
            <a:pPr marL="571500" indent="-571500" algn="l">
              <a:buClr>
                <a:srgbClr val="000090"/>
              </a:buClr>
              <a:buFont typeface="Wingdings" charset="2"/>
              <a:buChar char="u"/>
            </a:pPr>
            <a:r>
              <a:rPr lang="en-US" sz="3600" dirty="0" smtClean="0">
                <a:solidFill>
                  <a:srgbClr val="000090"/>
                </a:solidFill>
              </a:rPr>
              <a:t>Transformation not needed</a:t>
            </a:r>
          </a:p>
          <a:p>
            <a:pPr marL="571500" indent="-571500" algn="l">
              <a:buClr>
                <a:srgbClr val="000090"/>
              </a:buClr>
              <a:buFont typeface="Wingdings" charset="2"/>
              <a:buChar char="u"/>
            </a:pPr>
            <a:r>
              <a:rPr lang="en-US" sz="3600" dirty="0" smtClean="0">
                <a:solidFill>
                  <a:srgbClr val="000090"/>
                </a:solidFill>
              </a:rPr>
              <a:t>Tweaking is necessary</a:t>
            </a:r>
          </a:p>
          <a:p>
            <a:pPr marL="571500" indent="-571500" algn="l">
              <a:buClr>
                <a:srgbClr val="000090"/>
              </a:buClr>
              <a:buFont typeface="Wingdings" charset="2"/>
              <a:buChar char="u"/>
            </a:pPr>
            <a:r>
              <a:rPr lang="en-US" sz="3600" dirty="0" smtClean="0">
                <a:solidFill>
                  <a:srgbClr val="000090"/>
                </a:solidFill>
              </a:rPr>
              <a:t>Old Rules still apply</a:t>
            </a:r>
            <a:endParaRPr lang="en-US" sz="3600" dirty="0"/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7" y="366888"/>
            <a:ext cx="1783263" cy="2199850"/>
          </a:xfrm>
          <a:prstGeom prst="rect">
            <a:avLst/>
          </a:prstGeom>
        </p:spPr>
      </p:pic>
      <p:pic>
        <p:nvPicPr>
          <p:cNvPr id="6" name="Picture 5" descr="Road 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26" y="2770618"/>
            <a:ext cx="4780973" cy="40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972" y="366888"/>
            <a:ext cx="6485501" cy="2026059"/>
          </a:xfrm>
        </p:spPr>
        <p:txBody>
          <a:bodyPr>
            <a:normAutofit fontScale="90000"/>
          </a:bodyPr>
          <a:lstStyle/>
          <a:p>
            <a:r>
              <a:rPr lang="en-US" cap="all" dirty="0" err="1" smtClean="0">
                <a:solidFill>
                  <a:schemeClr val="accent4"/>
                </a:solidFill>
                <a:effectLst/>
              </a:rPr>
              <a:t>Techinical</a:t>
            </a:r>
            <a:r>
              <a:rPr lang="en-US" cap="all" dirty="0" smtClean="0">
                <a:solidFill>
                  <a:schemeClr val="accent4"/>
                </a:solidFill>
                <a:effectLst/>
              </a:rPr>
              <a:t> </a:t>
            </a:r>
            <a:r>
              <a:rPr lang="en-US" cap="all" dirty="0" err="1" smtClean="0">
                <a:solidFill>
                  <a:schemeClr val="accent4"/>
                </a:solidFill>
                <a:effectLst/>
              </a:rPr>
              <a:t>vs</a:t>
            </a:r>
            <a:r>
              <a:rPr lang="en-US" cap="all" dirty="0" smtClean="0">
                <a:solidFill>
                  <a:schemeClr val="accent4"/>
                </a:solidFill>
                <a:effectLst/>
              </a:rPr>
              <a:t> adaptive change:</a:t>
            </a:r>
            <a:r>
              <a:rPr lang="en-US" cap="all" dirty="0" smtClean="0">
                <a:effectLst/>
              </a:rPr>
              <a:t/>
            </a:r>
            <a:br>
              <a:rPr lang="en-US" cap="all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13" y="2566738"/>
            <a:ext cx="4213749" cy="4291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Adaptive Change:</a:t>
            </a:r>
          </a:p>
          <a:p>
            <a:pPr algn="ctr"/>
            <a:endParaRPr lang="en-US" sz="3600" dirty="0">
              <a:solidFill>
                <a:srgbClr val="000090"/>
              </a:solidFill>
            </a:endParaRPr>
          </a:p>
          <a:p>
            <a:pPr marL="571500" indent="-571500" algn="l">
              <a:buClr>
                <a:srgbClr val="000090"/>
              </a:buClr>
              <a:buFont typeface="Wingdings" charset="2"/>
              <a:buChar char="u"/>
            </a:pPr>
            <a:r>
              <a:rPr lang="en-US" sz="3600" dirty="0" smtClean="0">
                <a:solidFill>
                  <a:srgbClr val="000090"/>
                </a:solidFill>
              </a:rPr>
              <a:t>Transformation needed</a:t>
            </a:r>
          </a:p>
          <a:p>
            <a:pPr marL="571500" indent="-571500" algn="l">
              <a:buClr>
                <a:srgbClr val="000090"/>
              </a:buClr>
              <a:buFont typeface="Wingdings" charset="2"/>
              <a:buChar char="u"/>
            </a:pPr>
            <a:r>
              <a:rPr lang="en-US" sz="3600" dirty="0" smtClean="0">
                <a:solidFill>
                  <a:srgbClr val="000090"/>
                </a:solidFill>
              </a:rPr>
              <a:t>New ways of thinking necessary</a:t>
            </a:r>
          </a:p>
          <a:p>
            <a:pPr marL="571500" indent="-571500" algn="l">
              <a:buClr>
                <a:srgbClr val="000090"/>
              </a:buClr>
              <a:buFont typeface="Wingdings" charset="2"/>
              <a:buChar char="u"/>
            </a:pPr>
            <a:r>
              <a:rPr lang="en-US" sz="3600" dirty="0" smtClean="0">
                <a:solidFill>
                  <a:srgbClr val="000090"/>
                </a:solidFill>
              </a:rPr>
              <a:t>Old Rules no longer apply</a:t>
            </a:r>
            <a:endParaRPr lang="en-US" sz="3600" dirty="0"/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7" y="366888"/>
            <a:ext cx="1783263" cy="2199850"/>
          </a:xfrm>
          <a:prstGeom prst="rect">
            <a:avLst/>
          </a:prstGeom>
        </p:spPr>
      </p:pic>
      <p:pic>
        <p:nvPicPr>
          <p:cNvPr id="4" name="Picture 3" descr="Road 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62" y="2826304"/>
            <a:ext cx="4692338" cy="4031696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4877759" y="2873199"/>
            <a:ext cx="3805948" cy="3883785"/>
          </a:xfrm>
          <a:prstGeom prst="donut">
            <a:avLst>
              <a:gd name="adj" fmla="val 707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12737" y="3535423"/>
            <a:ext cx="2640919" cy="2438721"/>
          </a:xfrm>
          <a:prstGeom prst="line">
            <a:avLst/>
          </a:prstGeom>
          <a:ln w="257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5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Reasons for 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adaptive change: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It’s Time!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8996944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4000" cap="none" dirty="0" smtClean="0">
                <a:solidFill>
                  <a:srgbClr val="000090"/>
                </a:solidFill>
                <a:effectLst/>
              </a:rPr>
              <a:t>Great Emergences:</a:t>
            </a:r>
          </a:p>
          <a:p>
            <a:pPr lvl="0" algn="l"/>
            <a:r>
              <a:rPr lang="en-US" sz="4000" dirty="0">
                <a:solidFill>
                  <a:srgbClr val="000090"/>
                </a:solidFill>
              </a:rPr>
              <a:t>Destruction of the Temple </a:t>
            </a:r>
            <a:r>
              <a:rPr lang="en-US" sz="4000" dirty="0" smtClean="0">
                <a:solidFill>
                  <a:srgbClr val="000090"/>
                </a:solidFill>
              </a:rPr>
              <a:t>66</a:t>
            </a:r>
            <a:endParaRPr lang="en-US" sz="4000" dirty="0">
              <a:solidFill>
                <a:srgbClr val="000090"/>
              </a:solidFill>
            </a:endParaRP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Monastery </a:t>
            </a:r>
            <a:r>
              <a:rPr lang="en-US" sz="4000" dirty="0">
                <a:solidFill>
                  <a:srgbClr val="000090"/>
                </a:solidFill>
              </a:rPr>
              <a:t>System  circa </a:t>
            </a:r>
            <a:r>
              <a:rPr lang="en-US" sz="4000" dirty="0" smtClean="0">
                <a:solidFill>
                  <a:srgbClr val="000090"/>
                </a:solidFill>
              </a:rPr>
              <a:t>500</a:t>
            </a:r>
            <a:endParaRPr lang="en-US" sz="4000" dirty="0">
              <a:solidFill>
                <a:srgbClr val="000090"/>
              </a:solidFill>
            </a:endParaRPr>
          </a:p>
          <a:p>
            <a:pPr lvl="0" algn="l"/>
            <a:r>
              <a:rPr lang="en-US" sz="4000" dirty="0">
                <a:solidFill>
                  <a:srgbClr val="000090"/>
                </a:solidFill>
              </a:rPr>
              <a:t>Great Schism of the Church </a:t>
            </a:r>
            <a:r>
              <a:rPr lang="en-US" sz="4000" dirty="0" smtClean="0">
                <a:solidFill>
                  <a:srgbClr val="000090"/>
                </a:solidFill>
              </a:rPr>
              <a:t>1054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Reformation 1517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Today ????</a:t>
            </a:r>
          </a:p>
          <a:p>
            <a:pPr lvl="0" algn="l"/>
            <a:endParaRPr lang="en-US" sz="2400" dirty="0">
              <a:solidFill>
                <a:srgbClr val="000090"/>
              </a:solidFill>
            </a:endParaRPr>
          </a:p>
          <a:p>
            <a:pPr lvl="0" algn="l"/>
            <a:endParaRPr lang="en-US" sz="4000" dirty="0">
              <a:solidFill>
                <a:srgbClr val="000090"/>
              </a:solidFill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Reformation: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Authority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6" y="2633579"/>
            <a:ext cx="4398788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4000" cap="none" dirty="0" smtClean="0">
                <a:solidFill>
                  <a:srgbClr val="000090"/>
                </a:solidFill>
                <a:effectLst/>
              </a:rPr>
              <a:t>Sola Scriptura</a:t>
            </a:r>
          </a:p>
          <a:p>
            <a:pPr lvl="0" algn="l"/>
            <a:endParaRPr lang="en-US" sz="4000" dirty="0">
              <a:solidFill>
                <a:srgbClr val="000090"/>
              </a:solidFill>
            </a:endParaRPr>
          </a:p>
          <a:p>
            <a:pPr lvl="0" algn="l"/>
            <a:r>
              <a:rPr lang="en-US" sz="4000" u="sng" dirty="0" smtClean="0">
                <a:solidFill>
                  <a:srgbClr val="000090"/>
                </a:solidFill>
              </a:rPr>
              <a:t>Challenges: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Slavery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Women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Divorce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Homosexuality</a:t>
            </a:r>
          </a:p>
          <a:p>
            <a:pPr lvl="0" algn="l"/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4" name="Picture 3" descr="Screen Shot 2017-10-24 at 9.00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1" y="2633579"/>
            <a:ext cx="4271650" cy="42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7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Reformation: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Authority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5" y="2633579"/>
            <a:ext cx="4543101" cy="4224421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4000" cap="none" dirty="0" smtClean="0">
                <a:solidFill>
                  <a:srgbClr val="000090"/>
                </a:solidFill>
                <a:effectLst/>
              </a:rPr>
              <a:t>Today’s Question:</a:t>
            </a:r>
          </a:p>
          <a:p>
            <a:pPr lvl="0" algn="l"/>
            <a:endParaRPr lang="en-US" sz="4000" dirty="0">
              <a:solidFill>
                <a:srgbClr val="000090"/>
              </a:solidFill>
            </a:endParaRP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Not “What does the Bible Say?” but “Is the Bible an Authority at all?”</a:t>
            </a:r>
          </a:p>
          <a:p>
            <a:pPr lvl="0" algn="l"/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  <p:pic>
        <p:nvPicPr>
          <p:cNvPr id="4" name="Picture 3" descr="Screen Shot 2017-10-24 at 9.00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62" y="2633579"/>
            <a:ext cx="4084043" cy="4224421"/>
          </a:xfrm>
          <a:prstGeom prst="rect">
            <a:avLst/>
          </a:prstGeom>
        </p:spPr>
      </p:pic>
      <p:pic>
        <p:nvPicPr>
          <p:cNvPr id="6" name="Picture 5" descr="Screen Shot 2017-10-24 at 9.00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1" y="2633579"/>
            <a:ext cx="4271650" cy="42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The Horrible Decade: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r>
              <a:rPr lang="en-US" sz="4000" cap="all" dirty="0" smtClean="0">
                <a:solidFill>
                  <a:schemeClr val="accent4"/>
                </a:solidFill>
                <a:effectLst/>
              </a:rPr>
              <a:t>2001-2010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5" y="2633579"/>
            <a:ext cx="8996945" cy="4224421"/>
          </a:xfrm>
        </p:spPr>
        <p:txBody>
          <a:bodyPr>
            <a:normAutofit/>
          </a:bodyPr>
          <a:lstStyle/>
          <a:p>
            <a:pPr lvl="0" algn="l"/>
            <a:r>
              <a:rPr lang="en-US" sz="4000" cap="none" dirty="0" smtClean="0">
                <a:solidFill>
                  <a:srgbClr val="000090"/>
                </a:solidFill>
                <a:effectLst/>
              </a:rPr>
              <a:t>September 11, 2001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Catholic Sex Abuse Scandal 2002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Ordination of Bishop Robinson 2003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Evangelical Political Clout 2004</a:t>
            </a:r>
          </a:p>
          <a:p>
            <a:pPr lvl="0" algn="l"/>
            <a:r>
              <a:rPr lang="en-US" sz="4000" dirty="0" smtClean="0">
                <a:solidFill>
                  <a:srgbClr val="000090"/>
                </a:solidFill>
              </a:rPr>
              <a:t>Economic Recession 2008</a:t>
            </a:r>
          </a:p>
          <a:p>
            <a:pPr lvl="0" algn="l"/>
            <a:endParaRPr lang="en-US" sz="4000" dirty="0" smtClean="0">
              <a:solidFill>
                <a:srgbClr val="000090"/>
              </a:solidFill>
            </a:endParaRPr>
          </a:p>
          <a:p>
            <a:pPr lvl="0" algn="l"/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366888"/>
            <a:ext cx="7583487" cy="2026059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accent4"/>
                </a:solidFill>
                <a:effectLst/>
              </a:rPr>
              <a:t>Postmodernism</a:t>
            </a:r>
            <a:br>
              <a:rPr lang="en-US" sz="4000" cap="all" dirty="0" smtClean="0">
                <a:solidFill>
                  <a:schemeClr val="accent4"/>
                </a:solidFill>
                <a:effectLst/>
              </a:rPr>
            </a:b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55" y="2633579"/>
            <a:ext cx="8996945" cy="4591310"/>
          </a:xfrm>
        </p:spPr>
        <p:txBody>
          <a:bodyPr>
            <a:normAutofit/>
          </a:bodyPr>
          <a:lstStyle/>
          <a:p>
            <a:pPr lvl="0" algn="l"/>
            <a:r>
              <a:rPr lang="en-US" sz="4000" cap="none" dirty="0" smtClean="0">
                <a:solidFill>
                  <a:srgbClr val="000090"/>
                </a:solidFill>
                <a:effectLst/>
              </a:rPr>
              <a:t>Modernism: Characterized by the belief that an objective reality existed that could be understood by all if the proper tools were used.</a:t>
            </a:r>
            <a:endParaRPr lang="en-US" sz="4000" dirty="0" smtClean="0">
              <a:solidFill>
                <a:srgbClr val="000090"/>
              </a:solidFill>
            </a:endParaRPr>
          </a:p>
          <a:p>
            <a:pPr lvl="0" algn="l"/>
            <a:endParaRPr lang="en-US" sz="3600" dirty="0" smtClean="0">
              <a:solidFill>
                <a:srgbClr val="000090"/>
              </a:solidFill>
            </a:endParaRPr>
          </a:p>
          <a:p>
            <a:pPr lvl="0" algn="ctr"/>
            <a:endParaRPr lang="en-US" sz="3600" cap="none" dirty="0" smtClean="0">
              <a:solidFill>
                <a:srgbClr val="000090"/>
              </a:solidFill>
              <a:effectLst/>
            </a:endParaRPr>
          </a:p>
          <a:p>
            <a:pPr lvl="0" algn="ctr"/>
            <a:endParaRPr lang="en-US" sz="1800" dirty="0">
              <a:solidFill>
                <a:srgbClr val="000090"/>
              </a:solidFill>
              <a:effectLst/>
            </a:endParaRPr>
          </a:p>
        </p:txBody>
      </p:sp>
      <p:pic>
        <p:nvPicPr>
          <p:cNvPr id="5" name="Picture 4" descr="Youth Hand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263590"/>
            <a:ext cx="1796918" cy="22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899</TotalTime>
  <Words>506</Words>
  <Application>Microsoft Macintosh PowerPoint</Application>
  <PresentationFormat>On-screen Show (4:3)</PresentationFormat>
  <Paragraphs>125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Leadership in changing times: </vt:lpstr>
      <vt:lpstr>Case Studies: </vt:lpstr>
      <vt:lpstr>Techinical vs adaptive change: </vt:lpstr>
      <vt:lpstr>Techinical vs adaptive change: </vt:lpstr>
      <vt:lpstr>Reasons for  adaptive change: It’s Time! </vt:lpstr>
      <vt:lpstr>Reformation: Authority </vt:lpstr>
      <vt:lpstr>Reformation: Authority </vt:lpstr>
      <vt:lpstr>The Horrible Decade: 2001-2010 </vt:lpstr>
      <vt:lpstr>Postmodernism </vt:lpstr>
      <vt:lpstr>Postmodernism </vt:lpstr>
      <vt:lpstr>What does this mean  for Christian leadership? </vt:lpstr>
      <vt:lpstr>Change </vt:lpstr>
      <vt:lpstr>PostModern Frames  for leadership: Structural frame</vt:lpstr>
      <vt:lpstr>PostModern Frames  for leadership: Human Resource Frame</vt:lpstr>
      <vt:lpstr>PostModern Frames  for leadership: Political Frame</vt:lpstr>
      <vt:lpstr>PostModern Frames  for leadership: Symbolic frame</vt:lpstr>
      <vt:lpstr>PostModern Frames  for leadership: Discussion</vt:lpstr>
      <vt:lpstr>References</vt:lpstr>
    </vt:vector>
  </TitlesOfParts>
  <Company>St. Andrew's Lutheran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to move forward: youth ministry and its effect on the faith and christian practices of today’s adults </dc:title>
  <dc:creator>Andrew Taylor</dc:creator>
  <cp:lastModifiedBy>Andrew Taylor</cp:lastModifiedBy>
  <cp:revision>65</cp:revision>
  <dcterms:created xsi:type="dcterms:W3CDTF">2017-01-11T02:11:41Z</dcterms:created>
  <dcterms:modified xsi:type="dcterms:W3CDTF">2017-10-26T18:34:00Z</dcterms:modified>
</cp:coreProperties>
</file>